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62" r:id="rId4"/>
    <p:sldId id="270" r:id="rId5"/>
    <p:sldId id="263" r:id="rId6"/>
    <p:sldId id="272" r:id="rId7"/>
    <p:sldId id="271" r:id="rId8"/>
    <p:sldId id="273" r:id="rId9"/>
    <p:sldId id="274" r:id="rId10"/>
    <p:sldId id="275" r:id="rId11"/>
    <p:sldId id="276" r:id="rId12"/>
    <p:sldId id="268" r:id="rId13"/>
    <p:sldId id="267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32324A1-5E65-4245-89A9-67358CA496F2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A848963-A2F6-4E83-ABA9-4CA7FFB29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24A1-5E65-4245-89A9-67358CA496F2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963-A2F6-4E83-ABA9-4CA7FFB29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24A1-5E65-4245-89A9-67358CA496F2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963-A2F6-4E83-ABA9-4CA7FFB29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32324A1-5E65-4245-89A9-67358CA496F2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848963-A2F6-4E83-ABA9-4CA7FFB292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32324A1-5E65-4245-89A9-67358CA496F2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A848963-A2F6-4E83-ABA9-4CA7FFB29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24A1-5E65-4245-89A9-67358CA496F2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963-A2F6-4E83-ABA9-4CA7FFB292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24A1-5E65-4245-89A9-67358CA496F2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963-A2F6-4E83-ABA9-4CA7FFB292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2324A1-5E65-4245-89A9-67358CA496F2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848963-A2F6-4E83-ABA9-4CA7FFB292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24A1-5E65-4245-89A9-67358CA496F2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8963-A2F6-4E83-ABA9-4CA7FFB29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32324A1-5E65-4245-89A9-67358CA496F2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848963-A2F6-4E83-ABA9-4CA7FFB292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2324A1-5E65-4245-89A9-67358CA496F2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848963-A2F6-4E83-ABA9-4CA7FFB292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32324A1-5E65-4245-89A9-67358CA496F2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A848963-A2F6-4E83-ABA9-4CA7FFB292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4;&#1086;&#1082;&#1091;&#1084;&#1077;&#1085;&#1090;&#1099;%20&#1052;&#1054;\&#1087;&#1077;&#1076;&#1072;&#1075;&#1086;&#1075;&#1080;&#1095;&#1077;&#1089;&#1082;&#1080;&#1081;%20&#1089;&#1086;&#1074;&#1077;&#1090;%20&#1087;&#1086;%20&#1091;&#1088;&#1086;&#1082;&#1091;\&#1087;&#1077;&#1089;&#1085;&#1103;%20&#1091;&#1095;&#1080;&#1090;&#1077;&#1083;&#1100;.mp3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714752"/>
            <a:ext cx="8286808" cy="17859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тема: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«Современный урок - как основа эффективного и качественного образования»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rot="10800000" flipV="1">
            <a:off x="457200" y="2285992"/>
            <a:ext cx="7467600" cy="71438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цщкл\Pictures\gi1g7ba-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7166"/>
            <a:ext cx="4939813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Отношения «учитель – ученик» - это отношение сотрудничества?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27082"/>
            <a:ext cx="7467600" cy="4873752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</a:rPr>
              <a:t>Да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38%</a:t>
            </a:r>
          </a:p>
          <a:p>
            <a:r>
              <a:rPr lang="ru-RU" dirty="0" smtClean="0">
                <a:latin typeface="Calibri" pitchFamily="34" charset="0"/>
              </a:rPr>
              <a:t>Скорее да, чем нет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48%</a:t>
            </a:r>
          </a:p>
          <a:p>
            <a:r>
              <a:rPr lang="ru-RU" dirty="0" smtClean="0">
                <a:latin typeface="Calibri" pitchFamily="34" charset="0"/>
              </a:rPr>
              <a:t>Нет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14%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358246" cy="625966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Наши вывод: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Calibri" pitchFamily="34" charset="0"/>
              </a:rPr>
              <a:t>Только творческий подход к уроку с учётом новых достижений в области педагогики, психологии и передового опыта обеспечит высокий уровень преподавания, то есть высокий научно-теоретический и методический уровни.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Документы МО\orig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928710"/>
            <a:ext cx="9144000" cy="7786710"/>
          </a:xfrm>
          <a:prstGeom prst="rect">
            <a:avLst/>
          </a:prstGeom>
          <a:noFill/>
        </p:spPr>
      </p:pic>
      <p:pic>
        <p:nvPicPr>
          <p:cNvPr id="5" name="песня учите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Документы МО\628197333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100584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цщкл\Pictures\img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400948" cy="796908"/>
          </a:xfrm>
        </p:spPr>
        <p:txBody>
          <a:bodyPr/>
          <a:lstStyle/>
          <a:p>
            <a:r>
              <a:rPr lang="ru-RU" dirty="0" smtClean="0"/>
              <a:t>Что такое качество образования?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43050"/>
            <a:ext cx="4071966" cy="483090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45000"/>
              </a:lnSpc>
              <a:buNone/>
            </a:pPr>
            <a:r>
              <a:rPr lang="ru-RU" sz="2600" dirty="0" smtClean="0">
                <a:latin typeface="Calibri" pitchFamily="34" charset="0"/>
              </a:rPr>
              <a:t>   </a:t>
            </a:r>
            <a:r>
              <a:rPr lang="ru-RU" sz="2600" dirty="0" smtClean="0">
                <a:solidFill>
                  <a:srgbClr val="0070C0"/>
                </a:solidFill>
                <a:latin typeface="Calibri" pitchFamily="34" charset="0"/>
              </a:rPr>
              <a:t>Качество образования </a:t>
            </a:r>
            <a:r>
              <a:rPr lang="ru-RU" sz="2600" dirty="0" smtClean="0">
                <a:latin typeface="Calibri" pitchFamily="34" charset="0"/>
              </a:rPr>
              <a:t>–  это востребованность полученных знаний в конкретных условиях их применения для достижения конкретной цели и повышения</a:t>
            </a:r>
          </a:p>
          <a:p>
            <a:pPr>
              <a:lnSpc>
                <a:spcPct val="145000"/>
              </a:lnSpc>
              <a:buNone/>
            </a:pPr>
            <a:r>
              <a:rPr lang="ru-RU" sz="2600" b="1" dirty="0" smtClean="0">
                <a:latin typeface="Calibri" pitchFamily="34" charset="0"/>
              </a:rPr>
              <a:t>    качества жизни</a:t>
            </a:r>
            <a:r>
              <a:rPr lang="ru-RU" sz="2600" dirty="0" smtClean="0">
                <a:latin typeface="Calibri" pitchFamily="34" charset="0"/>
              </a:rPr>
              <a:t>. 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026" name="Picture 2" descr="C:\Users\Администратор\Desktop\pic_39_fm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643050"/>
            <a:ext cx="4197916" cy="4216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467600" cy="575959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70C0"/>
                </a:solidFill>
              </a:rPr>
              <a:t>Образовательный процесс </a:t>
            </a:r>
            <a:r>
              <a:rPr lang="ru-RU" sz="2000" dirty="0" smtClean="0">
                <a:latin typeface="Calibri" pitchFamily="34" charset="0"/>
              </a:rPr>
              <a:t>–это организованное взаимодействие учителя и учеников для достижения образовательных целей. Одной из форм организации учебного процесса является урок.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solidFill>
                  <a:srgbClr val="0070C0"/>
                </a:solidFill>
              </a:rPr>
              <a:t>   Урок</a:t>
            </a:r>
            <a:r>
              <a:rPr lang="ru-RU" dirty="0" smtClean="0"/>
              <a:t> </a:t>
            </a:r>
            <a:r>
              <a:rPr lang="ru-RU" sz="2000" dirty="0" smtClean="0">
                <a:latin typeface="Calibri" pitchFamily="34" charset="0"/>
              </a:rPr>
              <a:t>-  форма организации учебного процесса, при которой педагог занимается в рамках точно установленного времени, с постоянным составом учащихся, используя разнообразные методы для достижения поставленных целей, определённых учебной программой.</a:t>
            </a:r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428604"/>
            <a:ext cx="8429684" cy="6045348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Цели урока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lnSpc>
                <a:spcPct val="150000"/>
              </a:lnSpc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i="1" u="sng" dirty="0" err="1" smtClean="0">
                <a:solidFill>
                  <a:schemeClr val="accent2">
                    <a:lumMod val="75000"/>
                  </a:schemeClr>
                </a:solidFill>
              </a:rPr>
              <a:t>Деятельностная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sz="2000" dirty="0" smtClean="0">
                <a:latin typeface="Calibri" pitchFamily="34" charset="0"/>
              </a:rPr>
              <a:t>формирование универсальных учебных  действий  при изучении основ современного урока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Calibri" pitchFamily="34" charset="0"/>
              </a:rPr>
              <a:t> </a:t>
            </a:r>
          </a:p>
          <a:p>
            <a:pPr>
              <a:lnSpc>
                <a:spcPct val="150000"/>
              </a:lnSpc>
              <a:buNone/>
            </a:pPr>
            <a:r>
              <a:rPr lang="ru-RU" i="1" u="sng" dirty="0" smtClean="0">
                <a:solidFill>
                  <a:schemeClr val="accent2">
                    <a:lumMod val="75000"/>
                  </a:schemeClr>
                </a:solidFill>
              </a:rPr>
              <a:t>   Предметно-дидактическая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ru-RU" dirty="0" smtClean="0"/>
              <a:t> </a:t>
            </a:r>
            <a:r>
              <a:rPr lang="ru-RU" sz="2000" dirty="0" smtClean="0">
                <a:latin typeface="Calibri" pitchFamily="34" charset="0"/>
              </a:rPr>
              <a:t>осознание основных требований к современному уроку, определение критериев,  по которым надо оценивать  эффективность и качество урока.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500042"/>
            <a:ext cx="8043890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Каким должен быть современный урок?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Ответы  детей: весёлый, интересный, нетрудный, спокойный; урок на котором выслушивают твоё мнение; урок без стрессов.</a:t>
            </a:r>
          </a:p>
          <a:p>
            <a:pPr>
              <a:buNone/>
            </a:pP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  - это урок, на котором, учитель умело использует все возможности для развития личности ученика</a:t>
            </a:r>
          </a:p>
          <a:p>
            <a:pPr>
              <a:buNone/>
            </a:pP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Ваши ассоциации со словом «развитие»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( на каждую букву слова придумать ассоциацию)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7467600" cy="24399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18676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 каких уроках вы получаете развитие?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8715436" cy="55007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Calibri" pitchFamily="34" charset="0"/>
              </a:rPr>
              <a:t>            </a:t>
            </a:r>
            <a:r>
              <a:rPr lang="ru-RU" b="1" dirty="0" smtClean="0">
                <a:latin typeface="Calibri" pitchFamily="34" charset="0"/>
              </a:rPr>
              <a:t>8  «А», «Б» классы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Опрошено 46 человек: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История, обществознание, геометрия, алгебра 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более 60%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Литература, биология,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химия</a:t>
            </a:r>
            <a:r>
              <a:rPr lang="ru-RU" dirty="0" smtClean="0">
                <a:latin typeface="Calibri" pitchFamily="34" charset="0"/>
              </a:rPr>
              <a:t>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30%-40%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Физика, английский,</a:t>
            </a:r>
            <a:r>
              <a:rPr lang="ru-RU" dirty="0" smtClean="0">
                <a:latin typeface="Calibri" pitchFamily="34" charset="0"/>
              </a:rPr>
              <a:t> ОИВТ,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музыка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10%-20%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4 человека считаю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, что на всех уроках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</a:br>
            <a:endParaRPr lang="ru-RU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         9  «А», «Б» классы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Опрошено 51 человека: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История, обществознание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более 50%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Алгебра, геометрия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более 40%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Биология, химия, ОБЖ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более 20%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Русский, литература, английский  язык, физкультура,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физика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10%-20%</a:t>
            </a:r>
          </a:p>
          <a:p>
            <a:pPr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115328" cy="642942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400" b="1" i="1" dirty="0" smtClean="0"/>
              <a:t>              </a:t>
            </a:r>
            <a:r>
              <a:rPr lang="ru-RU" sz="3400" b="1" i="1" dirty="0" smtClean="0">
                <a:solidFill>
                  <a:schemeClr val="accent2">
                    <a:lumMod val="75000"/>
                  </a:schemeClr>
                </a:solidFill>
              </a:rPr>
              <a:t>Планируемые результаты урока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4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300" b="1" i="1" u="sng" dirty="0" smtClean="0"/>
              <a:t>Предметные</a:t>
            </a:r>
            <a:r>
              <a:rPr lang="ru-RU" sz="2300" b="1" u="sng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300" dirty="0" smtClean="0"/>
              <a:t>    </a:t>
            </a:r>
            <a:r>
              <a:rPr lang="ru-RU" sz="2300" dirty="0" smtClean="0">
                <a:latin typeface="Calibri" pitchFamily="34" charset="0"/>
              </a:rPr>
              <a:t>понять, в чём отличие современного урока от традиционного;   </a:t>
            </a:r>
          </a:p>
          <a:p>
            <a:pPr>
              <a:buFont typeface="Arial" pitchFamily="34" charset="0"/>
              <a:buChar char="•"/>
            </a:pPr>
            <a:r>
              <a:rPr lang="ru-RU" sz="2300" dirty="0" smtClean="0">
                <a:latin typeface="Calibri" pitchFamily="34" charset="0"/>
              </a:rPr>
              <a:t>     определиться с требованиями, предъявляемыми к  </a:t>
            </a:r>
          </a:p>
          <a:p>
            <a:pPr>
              <a:buNone/>
            </a:pPr>
            <a:r>
              <a:rPr lang="ru-RU" sz="2300" dirty="0" smtClean="0">
                <a:latin typeface="Calibri" pitchFamily="34" charset="0"/>
              </a:rPr>
              <a:t>          современному уроку;</a:t>
            </a:r>
          </a:p>
          <a:p>
            <a:pPr>
              <a:buFont typeface="Arial" pitchFamily="34" charset="0"/>
              <a:buChar char="•"/>
            </a:pPr>
            <a:r>
              <a:rPr lang="ru-RU" sz="2300" dirty="0" smtClean="0">
                <a:latin typeface="Calibri" pitchFamily="34" charset="0"/>
              </a:rPr>
              <a:t>     проанализировать трудности проведения современного </a:t>
            </a:r>
          </a:p>
          <a:p>
            <a:pPr>
              <a:buNone/>
            </a:pPr>
            <a:r>
              <a:rPr lang="ru-RU" sz="2300" dirty="0" smtClean="0">
                <a:latin typeface="Calibri" pitchFamily="34" charset="0"/>
              </a:rPr>
              <a:t>          урока;</a:t>
            </a:r>
          </a:p>
          <a:p>
            <a:pPr>
              <a:buFont typeface="Arial" pitchFamily="34" charset="0"/>
              <a:buChar char="•"/>
            </a:pPr>
            <a:r>
              <a:rPr lang="ru-RU" sz="2300" dirty="0" smtClean="0">
                <a:latin typeface="Calibri" pitchFamily="34" charset="0"/>
              </a:rPr>
              <a:t>     осознать психологическую целостность урока;</a:t>
            </a:r>
          </a:p>
          <a:p>
            <a:pPr>
              <a:buFont typeface="Arial" pitchFamily="34" charset="0"/>
              <a:buChar char="•"/>
            </a:pPr>
            <a:r>
              <a:rPr lang="ru-RU" sz="2300" dirty="0" smtClean="0">
                <a:latin typeface="Calibri" pitchFamily="34" charset="0"/>
              </a:rPr>
              <a:t>     определить  критерии эффективности  современного урока.</a:t>
            </a:r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r>
              <a:rPr lang="ru-RU" sz="2300" i="1" u="sng" dirty="0" smtClean="0"/>
              <a:t> </a:t>
            </a:r>
            <a:r>
              <a:rPr lang="ru-RU" sz="2300" b="1" i="1" u="sng" dirty="0" err="1" smtClean="0"/>
              <a:t>Метапредметные</a:t>
            </a:r>
            <a:r>
              <a:rPr lang="ru-RU" sz="2300" b="1" u="sng" dirty="0" smtClean="0"/>
              <a:t>:</a:t>
            </a:r>
            <a:br>
              <a:rPr lang="ru-RU" sz="2300" b="1" u="sng" dirty="0" smtClean="0"/>
            </a:br>
            <a:endParaRPr lang="ru-RU" sz="2300" dirty="0" smtClean="0"/>
          </a:p>
          <a:p>
            <a:pPr lvl="0">
              <a:buFont typeface="Arial" pitchFamily="34" charset="0"/>
              <a:buChar char="•"/>
            </a:pPr>
            <a:r>
              <a:rPr lang="ru-RU" sz="2300" dirty="0" smtClean="0">
                <a:latin typeface="Calibri" pitchFamily="34" charset="0"/>
              </a:rPr>
              <a:t>участвовать в постановке целей и задач урока, в процессе решения учебной проблемы;</a:t>
            </a:r>
          </a:p>
          <a:p>
            <a:pPr lvl="0">
              <a:buFont typeface="Arial" pitchFamily="34" charset="0"/>
              <a:buChar char="•"/>
            </a:pPr>
            <a:r>
              <a:rPr lang="ru-RU" sz="2300" dirty="0" smtClean="0">
                <a:latin typeface="Calibri" pitchFamily="34" charset="0"/>
              </a:rPr>
              <a:t>интегририроваться  в группы и строить продуктивное взаимодействие</a:t>
            </a:r>
          </a:p>
          <a:p>
            <a:pPr lvl="0">
              <a:buNone/>
            </a:pPr>
            <a:r>
              <a:rPr lang="ru-RU" sz="2300" i="1" dirty="0" smtClean="0"/>
              <a:t> </a:t>
            </a:r>
            <a:endParaRPr lang="ru-RU" sz="2300" dirty="0" smtClean="0"/>
          </a:p>
          <a:p>
            <a:pPr>
              <a:buNone/>
            </a:pPr>
            <a:r>
              <a:rPr lang="ru-RU" sz="2300" b="1" i="1" u="sng" dirty="0" smtClean="0"/>
              <a:t> Личностные:</a:t>
            </a:r>
            <a:br>
              <a:rPr lang="ru-RU" sz="2300" b="1" i="1" u="sng" dirty="0" smtClean="0"/>
            </a:br>
            <a:endParaRPr lang="ru-RU" sz="2300" b="1" i="1" u="sng" dirty="0" smtClean="0"/>
          </a:p>
          <a:p>
            <a:pPr>
              <a:buNone/>
            </a:pPr>
            <a:r>
              <a:rPr lang="ru-RU" sz="2300" i="1" dirty="0" smtClean="0"/>
              <a:t>    </a:t>
            </a:r>
            <a:r>
              <a:rPr lang="ru-RU" sz="2300" dirty="0" smtClean="0">
                <a:latin typeface="Calibri" pitchFamily="34" charset="0"/>
              </a:rPr>
              <a:t>проявлять готовность и способность к самообразованию через выявление, постановку и решение проблем.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3266"/>
            <a:ext cx="7467600" cy="12969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Что по вашему мнению могут сделать учителя, чтобы улучшить качество знания?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43116"/>
            <a:ext cx="8929718" cy="487375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alibri" pitchFamily="34" charset="0"/>
              </a:rPr>
              <a:t>не говорить на посторонние темы;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alibri" pitchFamily="34" charset="0"/>
              </a:rPr>
              <a:t>уважать учеников;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alibri" pitchFamily="34" charset="0"/>
              </a:rPr>
              <a:t>меньше конспектов,  больше объяснений;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alibri" pitchFamily="34" charset="0"/>
              </a:rPr>
              <a:t>рассказывать больше интересных и мало знакомых фактов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alibri" pitchFamily="34" charset="0"/>
              </a:rPr>
              <a:t> не повышать голос на уроках;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alibri" pitchFamily="34" charset="0"/>
              </a:rPr>
              <a:t>интереснее вести урок;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alibri" pitchFamily="34" charset="0"/>
              </a:rPr>
              <a:t>не выделять любимчиков;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alibri" pitchFamily="34" charset="0"/>
              </a:rPr>
              <a:t>быть объективным.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5454"/>
            <a:ext cx="7472386" cy="11319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Что по вашему мнению могут сделать ученики, чтобы улучшить качество знаний?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24"/>
            <a:ext cx="8858280" cy="5257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alibri" pitchFamily="34" charset="0"/>
              </a:rPr>
              <a:t>избавиться от лени;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alibri" pitchFamily="34" charset="0"/>
              </a:rPr>
              <a:t>лучше слушать и запоминать на уроках;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alibri" pitchFamily="34" charset="0"/>
              </a:rPr>
              <a:t>больше ответственности и трудолюбия;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alibri" pitchFamily="34" charset="0"/>
              </a:rPr>
              <a:t>«моё не внимание на уроках мне мешает идти дальше»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Что по вашему мнению может сделать администрация,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чтобы улучшить качество знаний?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alibri" pitchFamily="34" charset="0"/>
              </a:rPr>
              <a:t>уволить учителя, чтобы не портить жизнь ученику;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alibri" pitchFamily="34" charset="0"/>
              </a:rPr>
              <a:t>повысить финансирование;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alibri" pitchFamily="34" charset="0"/>
              </a:rPr>
              <a:t>сократить количество уроков;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alibri" pitchFamily="34" charset="0"/>
              </a:rPr>
              <a:t>уменьшить нагрузку на учеников;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Calibri" pitchFamily="34" charset="0"/>
              </a:rPr>
              <a:t>принять на работу хороших учителей со стажем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666</TotalTime>
  <Words>379</Words>
  <Application>Microsoft Office PowerPoint</Application>
  <PresentationFormat>Экран (4:3)</PresentationFormat>
  <Paragraphs>83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тема:  «Современный урок - как основа эффективного и качественного образования»</vt:lpstr>
      <vt:lpstr>Что такое качество образования?</vt:lpstr>
      <vt:lpstr>Презентация PowerPoint</vt:lpstr>
      <vt:lpstr>Презентация PowerPoint</vt:lpstr>
      <vt:lpstr>Презентация PowerPoint</vt:lpstr>
      <vt:lpstr>На каких уроках вы получаете развитие? </vt:lpstr>
      <vt:lpstr>Презентация PowerPoint</vt:lpstr>
      <vt:lpstr>Что по вашему мнению могут сделать учителя, чтобы улучшить качество знания?  </vt:lpstr>
      <vt:lpstr>Что по вашему мнению могут сделать ученики, чтобы улучшить качество знаний? </vt:lpstr>
      <vt:lpstr>Отношения «учитель – ученик» - это отношение сотрудничества?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цщкл</dc:creator>
  <cp:lastModifiedBy>carteiro</cp:lastModifiedBy>
  <cp:revision>71</cp:revision>
  <dcterms:created xsi:type="dcterms:W3CDTF">2017-10-06T11:36:32Z</dcterms:created>
  <dcterms:modified xsi:type="dcterms:W3CDTF">2017-11-07T06:22:19Z</dcterms:modified>
</cp:coreProperties>
</file>